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31"/>
  </p:notesMasterIdLst>
  <p:sldIdLst>
    <p:sldId id="28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1415"/>
  </p:normalViewPr>
  <p:slideViewPr>
    <p:cSldViewPr snapToGrid="0">
      <p:cViewPr varScale="1">
        <p:scale>
          <a:sx n="115" d="100"/>
          <a:sy n="115" d="100"/>
        </p:scale>
        <p:origin x="15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7"/>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sp>
        <p:nvSpPr>
          <p:cNvPr id="5" name="Title 1"/>
          <p:cNvSpPr txBox="1">
            <a:spLocks/>
          </p:cNvSpPr>
          <p:nvPr/>
        </p:nvSpPr>
        <p:spPr>
          <a:xfrm>
            <a:off x="427038" y="3962400"/>
            <a:ext cx="3535362" cy="454025"/>
          </a:xfrm>
          <a:prstGeom prst="rect">
            <a:avLst/>
          </a:prstGeom>
        </p:spPr>
        <p:txBody>
          <a:bodyPr lIns="68580" tIns="34290" rIns="68580" bIns="3429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16"/>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5" name="Title 1"/>
          <p:cNvSpPr txBox="1">
            <a:spLocks/>
          </p:cNvSpPr>
          <p:nvPr/>
        </p:nvSpPr>
        <p:spPr>
          <a:xfrm>
            <a:off x="1425575" y="3851275"/>
            <a:ext cx="6457950" cy="549275"/>
          </a:xfrm>
          <a:prstGeom prst="rect">
            <a:avLst/>
          </a:prstGeom>
        </p:spPr>
        <p:txBody>
          <a:bodyPr lIns="68580" tIns="34290" rIns="68580" bIns="3429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Flowchart: Process 5"/>
          <p:cNvSpPr/>
          <p:nvPr/>
        </p:nvSpPr>
        <p:spPr>
          <a:xfrm>
            <a:off x="0" y="6418263"/>
            <a:ext cx="9155113" cy="458787"/>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cxnSp>
        <p:nvCxnSpPr>
          <p:cNvPr id="4" name="Straight Connector 3"/>
          <p:cNvCxnSpPr/>
          <p:nvPr/>
        </p:nvCxnSpPr>
        <p:spPr>
          <a:xfrm>
            <a:off x="0" y="654050"/>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Title 13"/>
          <p:cNvSpPr>
            <a:spLocks noGrp="1"/>
          </p:cNvSpPr>
          <p:nvPr>
            <p:ph type="title"/>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a:t>Click to edit Master title style</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3709213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charset="0"/>
        </a:defRPr>
      </a:lvl2pPr>
      <a:lvl3pPr algn="l" rtl="0" fontAlgn="base">
        <a:lnSpc>
          <a:spcPct val="90000"/>
        </a:lnSpc>
        <a:spcBef>
          <a:spcPct val="0"/>
        </a:spcBef>
        <a:spcAft>
          <a:spcPct val="0"/>
        </a:spcAft>
        <a:defRPr sz="4400">
          <a:solidFill>
            <a:schemeClr val="tx1"/>
          </a:solidFill>
          <a:latin typeface="Calibri Light" charset="0"/>
        </a:defRPr>
      </a:lvl3pPr>
      <a:lvl4pPr algn="l" rtl="0" fontAlgn="base">
        <a:lnSpc>
          <a:spcPct val="90000"/>
        </a:lnSpc>
        <a:spcBef>
          <a:spcPct val="0"/>
        </a:spcBef>
        <a:spcAft>
          <a:spcPct val="0"/>
        </a:spcAft>
        <a:defRPr sz="4400">
          <a:solidFill>
            <a:schemeClr val="tx1"/>
          </a:solidFill>
          <a:latin typeface="Calibri Light" charset="0"/>
        </a:defRPr>
      </a:lvl4pPr>
      <a:lvl5pPr algn="l" rtl="0" fontAlgn="base">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Thy Node</a:t>
            </a:r>
          </a:p>
        </p:txBody>
      </p:sp>
    </p:spTree>
    <p:extLst>
      <p:ext uri="{BB962C8B-B14F-4D97-AF65-F5344CB8AC3E}">
        <p14:creationId xmlns:p14="http://schemas.microsoft.com/office/powerpoint/2010/main" val="17831904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97641" y="696422"/>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4" name="Rectangle 3">
            <a:extLst>
              <a:ext uri="{FF2B5EF4-FFF2-40B4-BE49-F238E27FC236}">
                <a16:creationId xmlns:a16="http://schemas.microsoft.com/office/drawing/2014/main" id="{FCAF73FF-52EA-45AD-A80B-7402377F68F6}"/>
              </a:ext>
            </a:extLst>
          </p:cNvPr>
          <p:cNvSpPr/>
          <p:nvPr/>
        </p:nvSpPr>
        <p:spPr>
          <a:xfrm>
            <a:off x="2363755" y="1475536"/>
            <a:ext cx="957943" cy="246219"/>
          </a:xfrm>
          <a:prstGeom prst="rect">
            <a:avLst/>
          </a:prstGeom>
          <a:solidFill>
            <a:srgbClr val="FFFFFF"/>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dirty="0">
                <a:ln>
                  <a:noFill/>
                </a:ln>
                <a:solidFill>
                  <a:srgbClr val="000000"/>
                </a:solidFill>
                <a:effectLst/>
                <a:uFillTx/>
                <a:latin typeface="+mj-lt"/>
                <a:ea typeface="+mj-ea"/>
                <a:cs typeface="+mj-cs"/>
                <a:sym typeface="Calibri"/>
              </a:rPr>
              <a:t>        React.js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3993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rPr dirty="0"/>
              <a:t>API that parse URL parameters to provide selective JSONs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Firebase methods that provide a timestamp back to users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Clicking an invoice that provides a PDF report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A web server takes a client request and gives something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“A web browser lets a user request a resource. The web server gets the request, finds the resource, and returns something to the user. Sometimes the resource is an </a:t>
            </a:r>
            <a:r>
              <a:rPr i="1" dirty="0"/>
              <a:t>HTML</a:t>
            </a:r>
            <a:r>
              <a:rPr dirty="0"/>
              <a:t> page. Sometimes it's a picture. Or a sound file. Or even a PDF document. Doesn't matter--the client asks for the thing (resource) [or action] and the server sends it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Web client lets the user request something on the server and then shows the result (response) of the server.</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5243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rPr dirty="0"/>
              <a:t>Assignment</a:t>
            </a:r>
          </a:p>
          <a:p>
            <a:pPr>
              <a:defRPr sz="2400">
                <a:latin typeface="Arial"/>
                <a:ea typeface="Arial"/>
                <a:cs typeface="Arial"/>
                <a:sym typeface="Arial"/>
              </a:defRPr>
            </a:pPr>
            <a:endParaRPr dirty="0"/>
          </a:p>
          <a:p>
            <a:pPr>
              <a:defRPr sz="2400">
                <a:latin typeface="Arial"/>
                <a:ea typeface="Arial"/>
                <a:cs typeface="Arial"/>
                <a:sym typeface="Arial"/>
              </a:defRPr>
            </a:pPr>
            <a:r>
              <a:rPr lang="en-US" dirty="0"/>
              <a:t>Research </a:t>
            </a:r>
            <a:r>
              <a:rPr dirty="0"/>
              <a:t>the following terms</a:t>
            </a:r>
            <a:r>
              <a:rPr lang="en-US" dirty="0"/>
              <a:t> and be prepared to share your answers/guesses</a:t>
            </a:r>
            <a:r>
              <a:rPr dirty="0"/>
              <a:t>:</a:t>
            </a:r>
          </a:p>
          <a:p>
            <a:pP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Server</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Web Client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Request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p>
            <a:r>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prstGeom prst="rect">
            <a:avLst/>
          </a:prstGeom>
        </p:spPr>
        <p:txBody>
          <a:bodyPr/>
          <a:lstStyle/>
          <a:p>
            <a:r>
              <a:t>Aight. Relax.</a:t>
            </a:r>
          </a:p>
        </p:txBody>
      </p:sp>
      <p:sp>
        <p:nvSpPr>
          <p:cNvPr id="313" name="Shape 313"/>
          <p:cNvSpPr/>
          <p:nvPr/>
        </p:nvSpPr>
        <p:spPr>
          <a:xfrm>
            <a:off x="115350" y="5448951"/>
            <a:ext cx="8990550" cy="6808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200" b="1" i="1">
                <a:latin typeface="Arial"/>
                <a:ea typeface="Arial"/>
                <a:cs typeface="Arial"/>
                <a:sym typeface="Arial"/>
              </a:defRPr>
            </a:pPr>
            <a:r>
              <a:t>You can go back to Facebook now </a:t>
            </a:r>
          </a:p>
          <a:p>
            <a:pPr algn="ctr">
              <a:defRPr i="1">
                <a:latin typeface="Arial"/>
                <a:ea typeface="Arial"/>
                <a:cs typeface="Arial"/>
                <a:sym typeface="Arial"/>
              </a:defRPr>
            </a:pPr>
            <a:r>
              <a:t>(But…. Not really, the next stuff is still important)</a:t>
            </a:r>
          </a:p>
        </p:txBody>
      </p:sp>
      <p:pic>
        <p:nvPicPr>
          <p:cNvPr id="314" name="image14.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5" name="Shape 315"/>
          <p:cNvSpPr/>
          <p:nvPr/>
        </p:nvSpPr>
        <p:spPr>
          <a:xfrm>
            <a:off x="0" y="838200"/>
            <a:ext cx="8990550" cy="94257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3000" b="1" i="1">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400">
                <a:latin typeface="Arial"/>
                <a:ea typeface="Arial"/>
                <a:cs typeface="Arial"/>
                <a:sym typeface="Arial"/>
              </a:defRPr>
            </a:pPr>
            <a:r>
              <a:rPr dirty="0"/>
              <a:t>Node.js is an open-source, cross-platform JavaScript runtime environment designed to be run outside of browsers. </a:t>
            </a:r>
            <a:endParaRPr sz="2800" dirty="0"/>
          </a:p>
          <a:p>
            <a:pPr>
              <a:lnSpc>
                <a:spcPct val="90000"/>
              </a:lnSpc>
              <a:spcBef>
                <a:spcPts val="1000"/>
              </a:spcBef>
              <a:defRPr sz="2400">
                <a:latin typeface="Arial"/>
                <a:ea typeface="Arial"/>
                <a:cs typeface="Arial"/>
                <a:sym typeface="Arial"/>
              </a:defRPr>
            </a:pPr>
            <a:endParaRPr sz="2800" dirty="0"/>
          </a:p>
          <a:p>
            <a:pPr>
              <a:lnSpc>
                <a:spcPct val="90000"/>
              </a:lnSpc>
              <a:spcBef>
                <a:spcPts val="1000"/>
              </a:spcBef>
              <a:defRPr sz="2400">
                <a:latin typeface="Arial"/>
                <a:ea typeface="Arial"/>
                <a:cs typeface="Arial"/>
                <a:sym typeface="Arial"/>
              </a:defRPr>
            </a:pPr>
            <a:r>
              <a:rPr dirty="0"/>
              <a:t>It is a general utility that can be used for a variety of purposes including asset compilation, scripting, monitoring, and </a:t>
            </a:r>
            <a:r>
              <a:rPr b="1" u="sng" dirty="0"/>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rPr dirty="0"/>
              <a:t>Assignment</a:t>
            </a:r>
          </a:p>
          <a:p>
            <a:pPr>
              <a:defRPr sz="2400">
                <a:latin typeface="Arial"/>
                <a:ea typeface="Arial"/>
                <a:cs typeface="Arial"/>
                <a:sym typeface="Arial"/>
              </a:defRPr>
            </a:pPr>
            <a:endParaRPr dirty="0"/>
          </a:p>
          <a:p>
            <a:pPr>
              <a:defRPr sz="2400">
                <a:latin typeface="Arial"/>
                <a:ea typeface="Arial"/>
                <a:cs typeface="Arial"/>
                <a:sym typeface="Arial"/>
              </a:defRPr>
            </a:pPr>
            <a:r>
              <a:rPr dirty="0"/>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It re-uses </a:t>
            </a:r>
            <a:r>
              <a:rPr dirty="0" err="1"/>
              <a:t>Javascript</a:t>
            </a:r>
            <a:r>
              <a:rPr dirty="0"/>
              <a:t> </a:t>
            </a:r>
            <a:r>
              <a:rPr b="0" dirty="0"/>
              <a:t>– meaning a front-end </a:t>
            </a:r>
            <a:r>
              <a:rPr b="0" dirty="0" err="1"/>
              <a:t>Javascript</a:t>
            </a:r>
            <a:r>
              <a:rPr b="0" dirty="0"/>
              <a:t> developer can also build an entire server themselves</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It’s easily extendable. </a:t>
            </a:r>
            <a:r>
              <a:rPr b="0" dirty="0"/>
              <a:t>Numerous plugins exist to expand the capabilities of Node</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 Fast-implementation, </a:t>
            </a:r>
            <a:r>
              <a:rPr b="0" dirty="0"/>
              <a:t>which allows for the creation of an entire working server with only a few lines of code.</a:t>
            </a: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Single-Threaded </a:t>
            </a:r>
            <a:r>
              <a:rPr lang="en-US" sz="2400" dirty="0">
                <a:sym typeface="Arial"/>
              </a:rPr>
              <a:t>Asynchronous</a:t>
            </a:r>
            <a:r>
              <a:rPr dirty="0"/>
              <a:t> Model </a:t>
            </a:r>
            <a:r>
              <a:rPr b="0" dirty="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1507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rPr dirty="0"/>
              <a:t>In Node-based asynchronous threading, a single thread is used throughout. Each thread is “put to the side” using callbacks and responded to when ready. Because of this, there is </a:t>
            </a:r>
            <a:r>
              <a:rPr u="sng" dirty="0"/>
              <a:t>no limit on the number of requests </a:t>
            </a:r>
            <a:r>
              <a:rPr dirty="0"/>
              <a:t>that can be responded to and there is </a:t>
            </a:r>
            <a:r>
              <a:rPr u="sng" dirty="0"/>
              <a:t>no bottleneck</a:t>
            </a:r>
            <a:r>
              <a:rPr dirty="0"/>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Last time I said this you barely knew what a “div”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Specifically…</a:t>
            </a:r>
          </a:p>
        </p:txBody>
      </p:sp>
      <p:sp>
        <p:nvSpPr>
          <p:cNvPr id="257" name="Shape 257"/>
          <p:cNvSpPr/>
          <p:nvPr/>
        </p:nvSpPr>
        <p:spPr>
          <a:xfrm>
            <a:off x="304799" y="762000"/>
            <a:ext cx="8740776" cy="413426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t>Things I’ve noticed people doing </a:t>
            </a:r>
            <a:r>
              <a:rPr i="1" u="sng"/>
              <a:t>incredibly</a:t>
            </a:r>
            <a:r>
              <a:t> well:</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Stunning front-end </a:t>
            </a:r>
            <a:r>
              <a:rPr sz="1800"/>
              <a:t>(Seriously, you guys are better than me at this point) </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Amazing execution of challenging concepts </a:t>
            </a:r>
            <a:r>
              <a:rPr sz="1800"/>
              <a:t>(no one took the easy road)</a:t>
            </a:r>
          </a:p>
          <a:p>
            <a:pPr marL="257175" indent="-257175" defTabSz="685800">
              <a:spcBef>
                <a:spcPts val="500"/>
              </a:spcBef>
              <a:buSzPct val="100000"/>
              <a:buFont typeface="Arial"/>
              <a:buChar char="•"/>
              <a:defRPr sz="2200">
                <a:latin typeface="Arial"/>
                <a:ea typeface="Arial"/>
                <a:cs typeface="Arial"/>
                <a:sym typeface="Arial"/>
              </a:defRPr>
            </a:pPr>
            <a:endParaRPr sz="1800"/>
          </a:p>
          <a:p>
            <a:pPr marL="257175" indent="-257175" defTabSz="685800">
              <a:spcBef>
                <a:spcPts val="500"/>
              </a:spcBef>
              <a:buSzPct val="100000"/>
              <a:buFont typeface="Arial"/>
              <a:buChar char="•"/>
              <a:defRPr sz="2200">
                <a:latin typeface="Arial"/>
                <a:ea typeface="Arial"/>
                <a:cs typeface="Arial"/>
                <a:sym typeface="Arial"/>
              </a:defRPr>
            </a:pPr>
            <a:r>
              <a:t>Fantastic explanations of your code and technology</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And basically everything. </a:t>
            </a:r>
            <a:endParaRPr sz="2400"/>
          </a:p>
        </p:txBody>
      </p:sp>
      <p:sp>
        <p:nvSpPr>
          <p:cNvPr id="258" name="Shape 258"/>
          <p:cNvSpPr/>
          <p:nvPr/>
        </p:nvSpPr>
        <p:spPr>
          <a:xfrm>
            <a:off x="533400" y="5142563"/>
            <a:ext cx="8229600" cy="7926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2400" b="1" i="1">
                <a:latin typeface="Arial"/>
                <a:ea typeface="Arial"/>
                <a:cs typeface="Arial"/>
                <a:sym typeface="Arial"/>
              </a:defRPr>
            </a:pPr>
            <a:r>
              <a:t>Seriously. </a:t>
            </a:r>
            <a:br/>
            <a:r>
              <a:t>Put the GitHub code on your LinkedIn profiles</a:t>
            </a:r>
          </a:p>
        </p:txBody>
      </p:sp>
      <p:sp>
        <p:nvSpPr>
          <p:cNvPr id="259" name="Shape 259"/>
          <p:cNvSpPr/>
          <p:nvPr/>
        </p:nvSpPr>
        <p:spPr>
          <a:xfrm>
            <a:off x="457199" y="5046752"/>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453151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3600" b="1" i="1">
                <a:latin typeface="Arial"/>
                <a:ea typeface="Arial"/>
                <a:cs typeface="Arial"/>
                <a:sym typeface="Arial"/>
              </a:defRPr>
            </a:pPr>
            <a:r>
              <a:t>And seriously. </a:t>
            </a:r>
            <a:br/>
            <a:r>
              <a:rPr sz="2400"/>
              <a:t>Put the GitHub code on your LinkedIn profiles</a:t>
            </a:r>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133164" y="0"/>
            <a:ext cx="2020073" cy="653856"/>
          </a:xfrm>
          <a:prstGeom prst="rect">
            <a:avLst/>
          </a:prstGeom>
        </p:spPr>
        <p:txBody>
          <a:bodyPr/>
          <a:lstStyle/>
          <a:p>
            <a:r>
              <a:rPr dirty="0"/>
              <a:t>FOCUS!</a:t>
            </a:r>
          </a:p>
        </p:txBody>
      </p:sp>
      <p:sp>
        <p:nvSpPr>
          <p:cNvPr id="269" name="Shape 269"/>
          <p:cNvSpPr/>
          <p:nvPr/>
        </p:nvSpPr>
        <p:spPr>
          <a:xfrm>
            <a:off x="1423301" y="5486400"/>
            <a:ext cx="6449813" cy="62175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800" b="1" i="1">
                <a:latin typeface="Arial"/>
                <a:ea typeface="Arial"/>
                <a:cs typeface="Arial"/>
                <a:sym typeface="Arial"/>
              </a:defRPr>
            </a:lvl1pPr>
          </a:lstStyle>
          <a:p>
            <a:r>
              <a:t>This next stuff is important!</a:t>
            </a:r>
          </a:p>
        </p:txBody>
      </p:sp>
      <p:pic>
        <p:nvPicPr>
          <p:cNvPr id="3" name="Picture 2">
            <a:extLst>
              <a:ext uri="{FF2B5EF4-FFF2-40B4-BE49-F238E27FC236}">
                <a16:creationId xmlns:a16="http://schemas.microsoft.com/office/drawing/2014/main" id="{D36A81F6-6695-4214-A43E-C989DB1E7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200" y="923278"/>
            <a:ext cx="6848963" cy="45631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Full-Stack Development?</a:t>
            </a:r>
          </a:p>
        </p:txBody>
      </p:sp>
      <p:pic>
        <p:nvPicPr>
          <p:cNvPr id="3" name="Picture 2">
            <a:extLst>
              <a:ext uri="{FF2B5EF4-FFF2-40B4-BE49-F238E27FC236}">
                <a16:creationId xmlns:a16="http://schemas.microsoft.com/office/drawing/2014/main" id="{17D78B02-F46C-47D6-A8C2-FA6991CB7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01" y="790112"/>
            <a:ext cx="5497220" cy="5497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n_of_Coding" id="{87602CDD-0462-F346-8F62-CCB9F24D482F}" vid="{D140266A-C4E2-8544-B29C-B3C9A1ADCCE6}"/>
    </a:ext>
  </a:ext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9</TotalTime>
  <Words>832</Words>
  <Application>Microsoft Macintosh PowerPoint</Application>
  <PresentationFormat>On-screen Show (4:3)</PresentationFormat>
  <Paragraphs>107</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Roboto</vt:lpstr>
      <vt:lpstr>1_Unbranded</vt:lpstr>
      <vt:lpstr>Know Thy Node</vt:lpstr>
      <vt:lpstr>Project Week</vt:lpstr>
      <vt:lpstr>PowerPoint Presentation</vt:lpstr>
      <vt:lpstr>A Little Perspective</vt:lpstr>
      <vt:lpstr>PowerPoint Presentation</vt:lpstr>
      <vt:lpstr>PowerPoint Presentation</vt:lpstr>
      <vt:lpstr>The Mystery of “Backend”</vt:lpstr>
      <vt:lpstr>FOCUS!</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Aight. Relax.</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lpstr>Homework!</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George Yoo</cp:lastModifiedBy>
  <cp:revision>6</cp:revision>
  <dcterms:modified xsi:type="dcterms:W3CDTF">2018-05-23T22:40:28Z</dcterms:modified>
</cp:coreProperties>
</file>